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11"/>
  </p:notesMasterIdLst>
  <p:handoutMasterIdLst>
    <p:handoutMasterId r:id="rId12"/>
  </p:handoutMasterIdLst>
  <p:sldIdLst>
    <p:sldId id="320" r:id="rId2"/>
    <p:sldId id="321" r:id="rId3"/>
    <p:sldId id="348" r:id="rId4"/>
    <p:sldId id="394" r:id="rId5"/>
    <p:sldId id="389" r:id="rId6"/>
    <p:sldId id="395" r:id="rId7"/>
    <p:sldId id="388" r:id="rId8"/>
    <p:sldId id="396" r:id="rId9"/>
    <p:sldId id="397" r:id="rId10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60"/>
  </p:normalViewPr>
  <p:slideViewPr>
    <p:cSldViewPr>
      <p:cViewPr varScale="1">
        <p:scale>
          <a:sx n="109" d="100"/>
          <a:sy n="109" d="100"/>
        </p:scale>
        <p:origin x="17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56413" cy="465455"/>
          </a:xfrm>
          <a:prstGeom prst="rect">
            <a:avLst/>
          </a:prstGeom>
        </p:spPr>
        <p:txBody>
          <a:bodyPr vert="horz" lIns="87357" tIns="43678" rIns="87357" bIns="43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9" y="0"/>
            <a:ext cx="3056413" cy="465455"/>
          </a:xfrm>
          <a:prstGeom prst="rect">
            <a:avLst/>
          </a:prstGeom>
        </p:spPr>
        <p:txBody>
          <a:bodyPr vert="horz" lIns="87357" tIns="43678" rIns="87357" bIns="43678" rtlCol="0"/>
          <a:lstStyle>
            <a:lvl1pPr algn="r">
              <a:defRPr sz="1200"/>
            </a:lvl1pPr>
          </a:lstStyle>
          <a:p>
            <a:fld id="{48BF2F79-7724-42F5-A25A-3B5BDCC41B1E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42032"/>
            <a:ext cx="3056413" cy="465455"/>
          </a:xfrm>
          <a:prstGeom prst="rect">
            <a:avLst/>
          </a:prstGeom>
        </p:spPr>
        <p:txBody>
          <a:bodyPr vert="horz" lIns="87357" tIns="43678" rIns="87357" bIns="43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9" y="8842032"/>
            <a:ext cx="3056413" cy="465455"/>
          </a:xfrm>
          <a:prstGeom prst="rect">
            <a:avLst/>
          </a:prstGeom>
        </p:spPr>
        <p:txBody>
          <a:bodyPr vert="horz" lIns="87357" tIns="43678" rIns="87357" bIns="43678" rtlCol="0" anchor="b"/>
          <a:lstStyle>
            <a:lvl1pPr algn="r">
              <a:defRPr sz="1200"/>
            </a:lvl1pPr>
          </a:lstStyle>
          <a:p>
            <a:fld id="{B65ABA7D-7057-4D54-BE78-2C400437DF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10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55716" cy="465138"/>
          </a:xfrm>
          <a:prstGeom prst="rect">
            <a:avLst/>
          </a:prstGeom>
        </p:spPr>
        <p:txBody>
          <a:bodyPr vert="horz" lIns="87357" tIns="43678" rIns="87357" bIns="43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9" y="0"/>
            <a:ext cx="3055716" cy="465138"/>
          </a:xfrm>
          <a:prstGeom prst="rect">
            <a:avLst/>
          </a:prstGeom>
        </p:spPr>
        <p:txBody>
          <a:bodyPr vert="horz" lIns="87357" tIns="43678" rIns="87357" bIns="43678" rtlCol="0"/>
          <a:lstStyle>
            <a:lvl1pPr algn="r">
              <a:defRPr sz="1200"/>
            </a:lvl1pPr>
          </a:lstStyle>
          <a:p>
            <a:fld id="{62F8A274-7A82-42B9-994D-18D8CEA64A5E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6913"/>
            <a:ext cx="4656137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357" tIns="43678" rIns="87357" bIns="436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9" y="4421193"/>
            <a:ext cx="5642932" cy="4189411"/>
          </a:xfrm>
          <a:prstGeom prst="rect">
            <a:avLst/>
          </a:prstGeom>
        </p:spPr>
        <p:txBody>
          <a:bodyPr vert="horz" lIns="87357" tIns="43678" rIns="87357" bIns="436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2378"/>
            <a:ext cx="3055716" cy="465138"/>
          </a:xfrm>
          <a:prstGeom prst="rect">
            <a:avLst/>
          </a:prstGeom>
        </p:spPr>
        <p:txBody>
          <a:bodyPr vert="horz" lIns="87357" tIns="43678" rIns="87357" bIns="43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9" y="8842378"/>
            <a:ext cx="3055716" cy="465138"/>
          </a:xfrm>
          <a:prstGeom prst="rect">
            <a:avLst/>
          </a:prstGeom>
        </p:spPr>
        <p:txBody>
          <a:bodyPr vert="horz" lIns="87357" tIns="43678" rIns="87357" bIns="43678" rtlCol="0" anchor="b"/>
          <a:lstStyle>
            <a:lvl1pPr algn="r">
              <a:defRPr sz="1200"/>
            </a:lvl1pPr>
          </a:lstStyle>
          <a:p>
            <a:fld id="{BA507465-13DE-4627-8566-3D5D3541F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0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75C86-2B06-4FB1-9917-0ACF75D094F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10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75C86-2B06-4FB1-9917-0ACF75D094F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1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6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7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1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0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2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0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8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8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8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D05A4-16A4-4A57-BACF-DC3F9C4F3D0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58AC2-E956-4A7C-A57F-21DC256D7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0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177158" y="2622044"/>
            <a:ext cx="6995614" cy="13258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Eras Bold ITC" pitchFamily="34" charset="0"/>
                <a:ea typeface="Calibri"/>
                <a:cs typeface="Times New Roman"/>
              </a:rPr>
              <a:t>PRADHAN MANTRI AWAAS YOJANA – GRAMIN</a:t>
            </a:r>
            <a:endParaRPr lang="en-GB" sz="3600" dirty="0">
              <a:solidFill>
                <a:schemeClr val="tx2">
                  <a:lumMod val="75000"/>
                </a:schemeClr>
              </a:solidFill>
              <a:latin typeface="Eras Bold ITC" pitchFamily="34" charset="0"/>
              <a:ea typeface="Calibri"/>
              <a:cs typeface="Times New Roman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4281" y="6237312"/>
            <a:ext cx="8762998" cy="43688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5613">
              <a:spcBef>
                <a:spcPts val="1000"/>
              </a:spcBef>
              <a:buSzPct val="80000"/>
              <a:defRPr/>
            </a:pPr>
            <a:r>
              <a:rPr lang="en-US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Department of Housing – Karnataka</a:t>
            </a: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print"/>
          <a:srcRect l="75198" b="-1266"/>
          <a:stretch>
            <a:fillRect/>
          </a:stretch>
        </p:blipFill>
        <p:spPr bwMode="auto">
          <a:xfrm>
            <a:off x="6948264" y="323087"/>
            <a:ext cx="1711036" cy="1219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19032" t="-1064" r="21613"/>
          <a:stretch>
            <a:fillRect/>
          </a:stretch>
        </p:blipFill>
        <p:spPr bwMode="auto">
          <a:xfrm>
            <a:off x="529459" y="332656"/>
            <a:ext cx="1295399" cy="133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32343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9050" y="814606"/>
            <a:ext cx="9144000" cy="1524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09650" y="28575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Sanction </a:t>
            </a:r>
            <a:r>
              <a:rPr lang="en-US" sz="32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of houses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047" y="68379"/>
            <a:ext cx="1227803" cy="697454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961779"/>
              </p:ext>
            </p:extLst>
          </p:nvPr>
        </p:nvGraphicFramePr>
        <p:xfrm>
          <a:off x="1403648" y="1168778"/>
          <a:ext cx="5544616" cy="2415504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681515">
                  <a:extLst>
                    <a:ext uri="{9D8B030D-6E8A-4147-A177-3AD203B41FA5}">
                      <a16:colId xmlns:a16="http://schemas.microsoft.com/office/drawing/2014/main" val="1775971426"/>
                    </a:ext>
                  </a:extLst>
                </a:gridCol>
                <a:gridCol w="2181586">
                  <a:extLst>
                    <a:ext uri="{9D8B030D-6E8A-4147-A177-3AD203B41FA5}">
                      <a16:colId xmlns:a16="http://schemas.microsoft.com/office/drawing/2014/main" val="2267261822"/>
                    </a:ext>
                  </a:extLst>
                </a:gridCol>
                <a:gridCol w="1681515">
                  <a:extLst>
                    <a:ext uri="{9D8B030D-6E8A-4147-A177-3AD203B41FA5}">
                      <a16:colId xmlns:a16="http://schemas.microsoft.com/office/drawing/2014/main" val="180340405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Series Year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Target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Sanction</a:t>
                      </a:r>
                      <a:endParaRPr lang="en-I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4592482"/>
                  </a:ext>
                </a:extLst>
              </a:tr>
              <a:tr h="36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1517611"/>
                  </a:ext>
                </a:extLst>
              </a:tr>
              <a:tr h="36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7325492"/>
                  </a:ext>
                </a:extLst>
              </a:tr>
              <a:tr h="36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8729863"/>
                  </a:ext>
                </a:extLst>
              </a:tr>
              <a:tr h="36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0045667"/>
                  </a:ext>
                </a:extLst>
              </a:tr>
              <a:tr h="36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307746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247784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848962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6931" y="3697986"/>
            <a:ext cx="73701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/>
              <a:t>The houses from FY 2016-17 to 2019-2020 are sanctioned through </a:t>
            </a:r>
            <a:r>
              <a:rPr lang="en-IN" dirty="0" err="1"/>
              <a:t>GoK</a:t>
            </a:r>
            <a:r>
              <a:rPr lang="en-IN" dirty="0"/>
              <a:t>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/>
              <a:t>No houses are pending for sanction for FY 2016-17 to 2019-20, as the old PWL is exhausted and </a:t>
            </a:r>
            <a:r>
              <a:rPr lang="en-IN" dirty="0" err="1"/>
              <a:t>untilised</a:t>
            </a:r>
            <a:r>
              <a:rPr lang="en-IN" dirty="0"/>
              <a:t> target was also surrendered.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/>
              <a:t>Government of Karnataka is using </a:t>
            </a:r>
            <a:r>
              <a:rPr lang="en-IN" dirty="0" err="1"/>
              <a:t>Awaassoft</a:t>
            </a:r>
            <a:r>
              <a:rPr lang="en-IN" dirty="0"/>
              <a:t> website for implementation of    PMAY-G scheme </a:t>
            </a:r>
            <a:r>
              <a:rPr lang="en-IN" dirty="0" smtClean="0"/>
              <a:t>in 2021-22 series year.</a:t>
            </a:r>
            <a:endParaRPr lang="en-IN" dirty="0"/>
          </a:p>
          <a:p>
            <a:pPr marL="342900" indent="-34290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22047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0" y="807720"/>
            <a:ext cx="9144000" cy="1524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Completion </a:t>
            </a:r>
            <a:r>
              <a:rPr lang="en-US" sz="32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of houses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85800" y="4245669"/>
            <a:ext cx="7308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*  </a:t>
            </a:r>
            <a:r>
              <a:rPr lang="en-US" sz="1200" b="1" dirty="0"/>
              <a:t>After surrender of houses:</a:t>
            </a:r>
            <a:endParaRPr lang="en-US" sz="16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21,261 </a:t>
            </a:r>
            <a:r>
              <a:rPr lang="en-US" sz="1200" dirty="0" err="1"/>
              <a:t>unstarted</a:t>
            </a:r>
            <a:r>
              <a:rPr lang="en-US" sz="1200" dirty="0"/>
              <a:t> houses of 2016-17 and 2017-18 (12793+8468)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43733 </a:t>
            </a:r>
            <a:r>
              <a:rPr lang="en-US" sz="1200" dirty="0" smtClean="0"/>
              <a:t>unutilized </a:t>
            </a:r>
            <a:r>
              <a:rPr lang="en-US" sz="1200" dirty="0"/>
              <a:t>target of 2019-2020 as the PWL was exhausted</a:t>
            </a:r>
            <a:endParaRPr lang="en-IN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23531" y="960120"/>
            <a:ext cx="4540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Times New Roman"/>
                <a:ea typeface="Calibri"/>
                <a:cs typeface="Times New Roman"/>
              </a:rPr>
              <a:t>Completion of Houses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C4A184-C046-B612-A19E-D36BA401F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7830"/>
              </p:ext>
            </p:extLst>
          </p:nvPr>
        </p:nvGraphicFramePr>
        <p:xfrm>
          <a:off x="553915" y="1391310"/>
          <a:ext cx="7696204" cy="27232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77394">
                  <a:extLst>
                    <a:ext uri="{9D8B030D-6E8A-4147-A177-3AD203B41FA5}">
                      <a16:colId xmlns:a16="http://schemas.microsoft.com/office/drawing/2014/main" val="2334099920"/>
                    </a:ext>
                  </a:extLst>
                </a:gridCol>
                <a:gridCol w="621915">
                  <a:extLst>
                    <a:ext uri="{9D8B030D-6E8A-4147-A177-3AD203B41FA5}">
                      <a16:colId xmlns:a16="http://schemas.microsoft.com/office/drawing/2014/main" val="3845725436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2073789839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4105686512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2146255953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1625257850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3644872447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136231608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69054477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265792384"/>
                    </a:ext>
                  </a:extLst>
                </a:gridCol>
                <a:gridCol w="699655">
                  <a:extLst>
                    <a:ext uri="{9D8B030D-6E8A-4147-A177-3AD203B41FA5}">
                      <a16:colId xmlns:a16="http://schemas.microsoft.com/office/drawing/2014/main" val="2417239651"/>
                    </a:ext>
                  </a:extLst>
                </a:gridCol>
              </a:tblGrid>
              <a:tr h="4684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GoI Target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Target  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Foundation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Lintel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Progress 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Unstarted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Block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7475433"/>
                  </a:ext>
                </a:extLst>
              </a:tr>
              <a:tr h="5001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3202902"/>
                  </a:ext>
                </a:extLst>
              </a:tr>
              <a:tr h="5001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8731775"/>
                  </a:ext>
                </a:extLst>
              </a:tr>
              <a:tr h="5001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917467"/>
                  </a:ext>
                </a:extLst>
              </a:tr>
              <a:tr h="5001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6616812"/>
                  </a:ext>
                </a:extLst>
              </a:tr>
              <a:tr h="25406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372740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307746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664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3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0" y="807720"/>
            <a:ext cx="9144000" cy="1524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Release of Central and State Share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7092280" y="942103"/>
            <a:ext cx="108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/>
              <a:t>Rs</a:t>
            </a:r>
            <a:r>
              <a:rPr lang="en-IN" dirty="0"/>
              <a:t>. In </a:t>
            </a:r>
            <a:r>
              <a:rPr lang="en-IN" dirty="0" err="1"/>
              <a:t>Crs</a:t>
            </a:r>
            <a:r>
              <a:rPr lang="en-IN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458112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Allocation and releases includes additional state share of SC/ST Beneficiaries beared from State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SNA balance is </a:t>
            </a:r>
            <a:r>
              <a:rPr lang="en-US" sz="1600" dirty="0" smtClean="0"/>
              <a:t>Rs.669.73 </a:t>
            </a:r>
            <a:r>
              <a:rPr lang="en-US" sz="1600" dirty="0"/>
              <a:t>Crores and Balance amount is in Additional state share A/C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An amount of </a:t>
            </a:r>
            <a:r>
              <a:rPr lang="en-US" sz="1600" dirty="0" err="1"/>
              <a:t>Rs</a:t>
            </a:r>
            <a:r>
              <a:rPr lang="en-US" sz="1600" dirty="0"/>
              <a:t>. 476 </a:t>
            </a:r>
            <a:r>
              <a:rPr lang="en-US" sz="1600" dirty="0" err="1"/>
              <a:t>crs</a:t>
            </a:r>
            <a:r>
              <a:rPr lang="en-US" sz="1600" dirty="0"/>
              <a:t> has been spent from PMAY -G for IAY backlog houses.  </a:t>
            </a:r>
            <a:r>
              <a:rPr lang="en-US" sz="1600" dirty="0" err="1"/>
              <a:t>GoK</a:t>
            </a:r>
            <a:r>
              <a:rPr lang="en-US" sz="1600" dirty="0"/>
              <a:t> </a:t>
            </a:r>
            <a:r>
              <a:rPr lang="en-US" sz="1600" dirty="0" smtClean="0"/>
              <a:t>has requested </a:t>
            </a:r>
            <a:r>
              <a:rPr lang="en-US" sz="1600" dirty="0"/>
              <a:t>for reimbursement of the same</a:t>
            </a:r>
            <a:r>
              <a:rPr lang="en-US" sz="1600" dirty="0" smtClean="0"/>
              <a:t>.</a:t>
            </a:r>
            <a:endParaRPr lang="en-I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dirty="0"/>
              <a:t>2023-2024 budget allocation – </a:t>
            </a:r>
            <a:r>
              <a:rPr lang="en-IN" sz="1600" dirty="0" err="1"/>
              <a:t>Rs</a:t>
            </a:r>
            <a:r>
              <a:rPr lang="en-IN" sz="1600" dirty="0"/>
              <a:t>. </a:t>
            </a:r>
            <a:r>
              <a:rPr lang="en-IN" sz="1600" dirty="0" smtClean="0"/>
              <a:t>410 </a:t>
            </a:r>
            <a:r>
              <a:rPr lang="en-IN" sz="1600" dirty="0" err="1"/>
              <a:t>crs</a:t>
            </a:r>
            <a:r>
              <a:rPr lang="en-IN" sz="1600" dirty="0" smtClean="0"/>
              <a:t>.</a:t>
            </a:r>
            <a:endParaRPr lang="en-IN" sz="1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95536" y="1337536"/>
          <a:ext cx="8062661" cy="316890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869721">
                  <a:extLst>
                    <a:ext uri="{9D8B030D-6E8A-4147-A177-3AD203B41FA5}">
                      <a16:colId xmlns:a16="http://schemas.microsoft.com/office/drawing/2014/main" val="1433454018"/>
                    </a:ext>
                  </a:extLst>
                </a:gridCol>
                <a:gridCol w="1082714">
                  <a:extLst>
                    <a:ext uri="{9D8B030D-6E8A-4147-A177-3AD203B41FA5}">
                      <a16:colId xmlns:a16="http://schemas.microsoft.com/office/drawing/2014/main" val="715974671"/>
                    </a:ext>
                  </a:extLst>
                </a:gridCol>
                <a:gridCol w="834221">
                  <a:extLst>
                    <a:ext uri="{9D8B030D-6E8A-4147-A177-3AD203B41FA5}">
                      <a16:colId xmlns:a16="http://schemas.microsoft.com/office/drawing/2014/main" val="648904861"/>
                    </a:ext>
                  </a:extLst>
                </a:gridCol>
                <a:gridCol w="834221">
                  <a:extLst>
                    <a:ext uri="{9D8B030D-6E8A-4147-A177-3AD203B41FA5}">
                      <a16:colId xmlns:a16="http://schemas.microsoft.com/office/drawing/2014/main" val="1363936241"/>
                    </a:ext>
                  </a:extLst>
                </a:gridCol>
                <a:gridCol w="834221">
                  <a:extLst>
                    <a:ext uri="{9D8B030D-6E8A-4147-A177-3AD203B41FA5}">
                      <a16:colId xmlns:a16="http://schemas.microsoft.com/office/drawing/2014/main" val="644047432"/>
                    </a:ext>
                  </a:extLst>
                </a:gridCol>
                <a:gridCol w="834221">
                  <a:extLst>
                    <a:ext uri="{9D8B030D-6E8A-4147-A177-3AD203B41FA5}">
                      <a16:colId xmlns:a16="http://schemas.microsoft.com/office/drawing/2014/main" val="3957779688"/>
                    </a:ext>
                  </a:extLst>
                </a:gridCol>
                <a:gridCol w="834221">
                  <a:extLst>
                    <a:ext uri="{9D8B030D-6E8A-4147-A177-3AD203B41FA5}">
                      <a16:colId xmlns:a16="http://schemas.microsoft.com/office/drawing/2014/main" val="2604950299"/>
                    </a:ext>
                  </a:extLst>
                </a:gridCol>
                <a:gridCol w="834221">
                  <a:extLst>
                    <a:ext uri="{9D8B030D-6E8A-4147-A177-3AD203B41FA5}">
                      <a16:colId xmlns:a16="http://schemas.microsoft.com/office/drawing/2014/main" val="3859538016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431475231"/>
                    </a:ext>
                  </a:extLst>
                </a:gridCol>
              </a:tblGrid>
              <a:tr h="2294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Series Year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sz="1200" u="none" strike="noStrike" dirty="0">
                        <a:effectLst/>
                      </a:endParaRPr>
                    </a:p>
                  </a:txBody>
                  <a:tcPr marL="9298" marR="9298" marT="929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Allocation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Release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Series Year Expenditure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2551135813"/>
                  </a:ext>
                </a:extLst>
              </a:tr>
              <a:tr h="3644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Central Share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State Share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Central Share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State Share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224394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2016-17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93065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670.06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639.88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1309.94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670.06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639.88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1309.94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948.38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4099656814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2017-18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52284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376.44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363.45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739.89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376.44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363.45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739.89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499.04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430073715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2019-20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42267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304.32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222.20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526.52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309.60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222.20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531.80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181.11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3930610616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2021-22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141391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1018.02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1145.27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2163.28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214.92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143.00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357.92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97.18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2491786018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329007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2368.84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2370.80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4739.63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1571.02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1368.53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2939.55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1725.71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2448882097"/>
                  </a:ext>
                </a:extLst>
              </a:tr>
              <a:tr h="23619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Amount Spent for IAY Backlog Series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476.00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2453972072"/>
                  </a:ext>
                </a:extLst>
              </a:tr>
              <a:tr h="23619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 Expenditure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2201.71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624598824"/>
                  </a:ext>
                </a:extLst>
              </a:tr>
              <a:tr h="23619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Actual Balance under PMAY-G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737.84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98" marR="9298" marT="9298" marB="0" anchor="ctr"/>
                </a:tc>
                <a:extLst>
                  <a:ext uri="{0D108BD9-81ED-4DB2-BD59-A6C34878D82A}">
                    <a16:rowId xmlns:a16="http://schemas.microsoft.com/office/drawing/2014/main" val="3983093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2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Convergence</a:t>
            </a:r>
            <a:endParaRPr lang="en-US" sz="24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89503" y="1412776"/>
            <a:ext cx="7980485" cy="12890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just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b="0" dirty="0"/>
              <a:t>Instructions were given to the field officials to assist the PMAY (G) beneficiaries to avail benefits under </a:t>
            </a:r>
            <a:r>
              <a:rPr lang="en-US" altLang="en-US" b="0" dirty="0" err="1"/>
              <a:t>Swacch</a:t>
            </a:r>
            <a:r>
              <a:rPr lang="en-US" altLang="en-US" b="0" dirty="0"/>
              <a:t> Bharat Mission, MGNREGS and any other such schemes of </a:t>
            </a:r>
            <a:r>
              <a:rPr lang="en-US" altLang="en-US" b="0" dirty="0" err="1"/>
              <a:t>MoRD</a:t>
            </a:r>
            <a:r>
              <a:rPr lang="en-US" altLang="en-US" b="0" dirty="0"/>
              <a:t>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0" y="908720"/>
            <a:ext cx="9144000" cy="46061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2595532"/>
            <a:ext cx="7980485" cy="22739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just">
              <a:lnSpc>
                <a:spcPct val="150000"/>
              </a:lnSpc>
              <a:spcAft>
                <a:spcPts val="600"/>
              </a:spcAft>
              <a:defRPr/>
            </a:pPr>
            <a:endParaRPr lang="en-US" altLang="en-US" b="0" dirty="0" smtClean="0"/>
          </a:p>
          <a:p>
            <a:pPr algn="just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b="0" dirty="0" smtClean="0"/>
              <a:t>As </a:t>
            </a:r>
            <a:r>
              <a:rPr lang="en-US" altLang="en-US" b="0" dirty="0"/>
              <a:t>per Social audit, around </a:t>
            </a:r>
            <a:r>
              <a:rPr lang="en-US" altLang="en-US" b="0" dirty="0" smtClean="0"/>
              <a:t>1,02,058 </a:t>
            </a:r>
            <a:r>
              <a:rPr lang="en-US" altLang="en-US" b="0" dirty="0"/>
              <a:t>PMAY G beneficiaries were provided basic amenities viz., toilets, electricity, drinking water, Gas by converging with </a:t>
            </a:r>
            <a:r>
              <a:rPr lang="en-US" altLang="en-US" b="0" dirty="0" err="1"/>
              <a:t>GoI</a:t>
            </a:r>
            <a:r>
              <a:rPr lang="en-US" altLang="en-US" b="0" dirty="0"/>
              <a:t> schemes </a:t>
            </a:r>
            <a:r>
              <a:rPr lang="en-US" altLang="en-US" b="0" dirty="0" err="1" smtClean="0"/>
              <a:t>Ujjwala</a:t>
            </a:r>
            <a:r>
              <a:rPr lang="en-US" altLang="en-US" b="0" dirty="0"/>
              <a:t>, SBM </a:t>
            </a:r>
            <a:r>
              <a:rPr lang="en-US" altLang="en-US" b="0" smtClean="0"/>
              <a:t>etc.,</a:t>
            </a:r>
            <a:endParaRPr lang="en-US" altLang="en-US" b="0" dirty="0" smtClean="0"/>
          </a:p>
          <a:p>
            <a:pPr algn="just">
              <a:lnSpc>
                <a:spcPct val="150000"/>
              </a:lnSpc>
              <a:spcAft>
                <a:spcPts val="600"/>
              </a:spcAft>
              <a:defRPr/>
            </a:pPr>
            <a:endParaRPr lang="en-US" altLang="en-US" b="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079812"/>
            <a:ext cx="1609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latin typeface="Times New Roman"/>
                <a:ea typeface="Calibri"/>
                <a:cs typeface="Times New Roman"/>
              </a:rPr>
              <a:t>Convergence</a:t>
            </a:r>
            <a:endParaRPr lang="en-IN" sz="2000" b="1" i="1" u="sng" dirty="0"/>
          </a:p>
        </p:txBody>
      </p:sp>
    </p:spTree>
    <p:extLst>
      <p:ext uri="{BB962C8B-B14F-4D97-AF65-F5344CB8AC3E}">
        <p14:creationId xmlns:p14="http://schemas.microsoft.com/office/powerpoint/2010/main" val="372008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Social </a:t>
            </a:r>
            <a:r>
              <a:rPr lang="en-US" sz="24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Audit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0" y="908720"/>
            <a:ext cx="9144000" cy="46061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980" y="1654517"/>
            <a:ext cx="1476815" cy="440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latin typeface="Times New Roman"/>
                <a:ea typeface="Calibri"/>
                <a:cs typeface="Times New Roman"/>
              </a:rPr>
              <a:t>Social Audit</a:t>
            </a:r>
            <a:endParaRPr lang="en-IN" sz="2000" b="1" i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2184838"/>
            <a:ext cx="79804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order issued Directorate of Social Audit, RDPR Dept.  The project cost is </a:t>
            </a:r>
            <a:r>
              <a:rPr lang="en-I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2.23 </a:t>
            </a:r>
            <a:r>
              <a:rPr lang="en-I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Crs</a:t>
            </a:r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40% of amount released.  </a:t>
            </a:r>
          </a:p>
          <a:p>
            <a:endParaRPr lang="en-I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per RDPR, as on date, out of 6024 GPs social audit is completed  in 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4841 </a:t>
            </a:r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GPs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is still </a:t>
            </a:r>
            <a:r>
              <a:rPr lang="en-I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progress.</a:t>
            </a:r>
            <a:endParaRPr lang="en-I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0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Rural Mason Training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89272" y="1338854"/>
            <a:ext cx="8331200" cy="37548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b="0" dirty="0"/>
              <a:t>GOI has allocated a target of 7319 from 2016-17 to 2019-20. 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b="0" dirty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b="0" dirty="0"/>
              <a:t>Work order issued to 5 Training Providers to conduct RMT in 226 Talukas for 7319 trainees.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b="0" dirty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b="0" dirty="0"/>
              <a:t>As on date, training has been completed for 5250 masons. Remaining is under progress.  </a:t>
            </a:r>
          </a:p>
          <a:p>
            <a:pPr algn="just">
              <a:spcAft>
                <a:spcPts val="600"/>
              </a:spcAft>
              <a:defRPr/>
            </a:pPr>
            <a:endParaRPr lang="en-US" b="0" dirty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b="0" dirty="0"/>
              <a:t>Assessment completed for 3765 trainees.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b="0" dirty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b="0" dirty="0"/>
              <a:t>Necessary action is being taken to complete the RMT in time. </a:t>
            </a:r>
            <a:endParaRPr lang="en-IN" b="0" dirty="0"/>
          </a:p>
        </p:txBody>
      </p:sp>
      <p:sp>
        <p:nvSpPr>
          <p:cNvPr id="2" name="TextBox 1"/>
          <p:cNvSpPr txBox="1"/>
          <p:nvPr/>
        </p:nvSpPr>
        <p:spPr>
          <a:xfrm>
            <a:off x="371524" y="960120"/>
            <a:ext cx="2204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Rural Mason Training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908720"/>
            <a:ext cx="9144000" cy="46061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83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Houses Constructed under PMAYG</a:t>
            </a:r>
            <a:endParaRPr lang="en-US" sz="24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0" y="908720"/>
            <a:ext cx="9144000" cy="46061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pic>
        <p:nvPicPr>
          <p:cNvPr id="18" name="Picture 17" descr="\\Server3\g\RGRHCL-FILES\RGRHCL-FILES\Programe Implementation Files\2022-File Maintanance\PMAY-G\PGM\61 PGM - 2022 Azadi Ki Amrit Mahotsav Har Ghar Tiranga Campaign\Success stories of Belagavi,Chitradurga &amp; Haveri\Kolar\Mulabagilu\Kol2.jpe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" b="20791"/>
          <a:stretch/>
        </p:blipFill>
        <p:spPr bwMode="auto">
          <a:xfrm>
            <a:off x="914400" y="1295399"/>
            <a:ext cx="3352799" cy="23002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2"/>
          <p:cNvSpPr/>
          <p:nvPr/>
        </p:nvSpPr>
        <p:spPr>
          <a:xfrm>
            <a:off x="838200" y="3657600"/>
            <a:ext cx="28194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000" dirty="0" smtClean="0"/>
              <a:t>Beneficiary Name : </a:t>
            </a:r>
            <a:r>
              <a:rPr lang="en-US" sz="1000" b="1" dirty="0" err="1" smtClean="0"/>
              <a:t>Challamma</a:t>
            </a:r>
            <a:r>
              <a:rPr lang="en-US" sz="1000" b="1" dirty="0" smtClean="0"/>
              <a:t> W/O </a:t>
            </a:r>
            <a:r>
              <a:rPr lang="en-US" sz="1000" b="1" dirty="0" err="1" smtClean="0"/>
              <a:t>Subramani</a:t>
            </a:r>
            <a:endParaRPr lang="en-US" sz="1000" b="1" dirty="0" smtClean="0"/>
          </a:p>
          <a:p>
            <a:pPr>
              <a:spcAft>
                <a:spcPts val="800"/>
              </a:spcAft>
            </a:pPr>
            <a:r>
              <a:rPr lang="en-US" sz="1000" dirty="0" smtClean="0"/>
              <a:t>District                    : Kolar</a:t>
            </a:r>
          </a:p>
          <a:p>
            <a:pPr>
              <a:spcAft>
                <a:spcPts val="800"/>
              </a:spcAft>
            </a:pPr>
            <a:r>
              <a:rPr lang="en-US" sz="1000" dirty="0" smtClean="0"/>
              <a:t>Block / Taluk          : </a:t>
            </a:r>
            <a:r>
              <a:rPr lang="en-US" sz="1000" dirty="0" err="1" smtClean="0"/>
              <a:t>Mulabagil</a:t>
            </a:r>
            <a:endParaRPr lang="en-US" sz="1000" dirty="0" smtClean="0"/>
          </a:p>
          <a:p>
            <a:r>
              <a:rPr lang="en-US" sz="1000" dirty="0" smtClean="0"/>
              <a:t>Gram Panchayat   : T.R. </a:t>
            </a:r>
            <a:r>
              <a:rPr lang="en-US" sz="1000" dirty="0" err="1" smtClean="0"/>
              <a:t>Halli</a:t>
            </a:r>
            <a:endParaRPr lang="en-US" sz="1000" dirty="0"/>
          </a:p>
        </p:txBody>
      </p:sp>
      <p:pic>
        <p:nvPicPr>
          <p:cNvPr id="19" name="Picture 18" descr="\\Server3\g\RGRHCL-FILES\RGRHCL-FILES\Programe Implementation Files\2022-File Maintanance\PMAY-G\PGM\61 PGM - 2022 Azadi Ki Amrit Mahotsav Har Ghar Tiranga Campaign\Success stories of Belagavi,Chitradurga &amp; Haveri\Hassan\Hasan1.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290" y="1256233"/>
            <a:ext cx="3293110" cy="233945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453890" y="3657600"/>
            <a:ext cx="3089910" cy="93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Name : </a:t>
            </a:r>
            <a:r>
              <a:rPr lang="en-US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Parvathamma</a:t>
            </a:r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W/o </a:t>
            </a:r>
            <a:r>
              <a:rPr lang="en-US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Manjegowda</a:t>
            </a:r>
            <a:endParaRPr lang="en-US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: </a:t>
            </a:r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Hassan</a:t>
            </a:r>
          </a:p>
          <a:p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/ Taluk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: </a:t>
            </a:r>
            <a:r>
              <a:rPr lang="en-US" sz="1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Arakalagudu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/>
              <a:t>Gram </a:t>
            </a:r>
            <a:r>
              <a:rPr lang="en-US" sz="1000" dirty="0" smtClean="0"/>
              <a:t>Panchayat	  : </a:t>
            </a:r>
            <a:r>
              <a:rPr lang="en-US" sz="1000" dirty="0" err="1" smtClean="0"/>
              <a:t>Baichanahalli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9758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90600" y="21689"/>
            <a:ext cx="6858000" cy="76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Houses Constructed under PMAYG</a:t>
            </a:r>
            <a:endParaRPr lang="en-US" sz="24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997" y="61493"/>
            <a:ext cx="1227803" cy="697454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0" y="6500446"/>
            <a:ext cx="9144000" cy="3255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Department of Housing – Karnataka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l="19032" t="-1064" r="21613"/>
          <a:stretch>
            <a:fillRect/>
          </a:stretch>
        </p:blipFill>
        <p:spPr bwMode="auto">
          <a:xfrm>
            <a:off x="193431" y="64407"/>
            <a:ext cx="720969" cy="74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0" y="908720"/>
            <a:ext cx="9144000" cy="46061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17850" y="3657600"/>
            <a:ext cx="3359150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Beneficiary Name : </a:t>
            </a:r>
            <a:r>
              <a:rPr lang="en-US" sz="1000" b="1" dirty="0" err="1" smtClean="0"/>
              <a:t>Ratnamma</a:t>
            </a:r>
            <a:r>
              <a:rPr lang="en-US" sz="1000" b="1" dirty="0" smtClean="0"/>
              <a:t> W/o </a:t>
            </a:r>
            <a:r>
              <a:rPr lang="en-US" sz="1000" b="1" dirty="0" err="1"/>
              <a:t>Narayanappa</a:t>
            </a:r>
            <a:endParaRPr lang="en-US" sz="1000" b="1" dirty="0"/>
          </a:p>
          <a:p>
            <a:pPr>
              <a:spcAft>
                <a:spcPts val="800"/>
              </a:spcAft>
            </a:pPr>
            <a:r>
              <a:rPr lang="en-US" sz="1000" dirty="0" smtClean="0"/>
              <a:t>District                    : Kolar</a:t>
            </a:r>
          </a:p>
          <a:p>
            <a:pPr>
              <a:spcAft>
                <a:spcPts val="800"/>
              </a:spcAft>
            </a:pPr>
            <a:r>
              <a:rPr lang="en-US" sz="1000" dirty="0" smtClean="0"/>
              <a:t>Block / Taluk          : </a:t>
            </a:r>
            <a:r>
              <a:rPr lang="en-US" sz="1000" dirty="0" err="1" smtClean="0"/>
              <a:t>Mulabagil</a:t>
            </a:r>
            <a:endParaRPr lang="en-US" sz="1000" dirty="0" smtClean="0"/>
          </a:p>
          <a:p>
            <a:r>
              <a:rPr lang="en-US" sz="1000" dirty="0" smtClean="0"/>
              <a:t>Gram Panchayat   : T.R. </a:t>
            </a:r>
            <a:r>
              <a:rPr lang="en-US" sz="1000" dirty="0" err="1" smtClean="0"/>
              <a:t>Halli</a:t>
            </a:r>
            <a:endParaRPr lang="en-US" sz="1000" dirty="0"/>
          </a:p>
        </p:txBody>
      </p:sp>
      <p:pic>
        <p:nvPicPr>
          <p:cNvPr id="11" name="Picture 10" descr="\\Server3\g\RGRHCL-FILES\RGRHCL-FILES\Programe Implementation Files\2022-File Maintanance\PMAY-G\PGM\61 PGM - 2022 Azadi Ki Amrit Mahotsav Har Ghar Tiranga Campaign\Success stories of Belagavi,Chitradurga &amp; Haveri\Kolar\Mulabagilu\Kol3.jpe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 bwMode="auto">
          <a:xfrm>
            <a:off x="2889250" y="1088708"/>
            <a:ext cx="3587750" cy="2493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3114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8433</TotalTime>
  <Words>636</Words>
  <Application>Microsoft Office PowerPoint</Application>
  <PresentationFormat>On-screen Show (4:3)</PresentationFormat>
  <Paragraphs>211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Eras Bold ITC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Usman</dc:creator>
  <cp:lastModifiedBy>JA 1</cp:lastModifiedBy>
  <cp:revision>1293</cp:revision>
  <cp:lastPrinted>2023-08-09T10:28:09Z</cp:lastPrinted>
  <dcterms:created xsi:type="dcterms:W3CDTF">2016-12-20T10:16:18Z</dcterms:created>
  <dcterms:modified xsi:type="dcterms:W3CDTF">2023-08-09T12:46:56Z</dcterms:modified>
</cp:coreProperties>
</file>